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A72A1-CA52-44BC-A1E7-74A8AA7F50EE}" type="datetimeFigureOut">
              <a:rPr lang="ru-RU" smtClean="0"/>
              <a:pPr/>
              <a:t>26.04.2016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8C2A5-2588-4516-90D1-7CB030658B0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26.04.2016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1368152"/>
          </a:xfrm>
        </p:spPr>
        <p:txBody>
          <a:bodyPr>
            <a:noAutofit/>
          </a:bodyPr>
          <a:lstStyle/>
          <a:p>
            <a:r>
              <a:rPr lang="ru-RU" sz="6000" dirty="0" smtClean="0"/>
              <a:t>             </a:t>
            </a:r>
            <a:r>
              <a:rPr lang="ru-RU" sz="6000" b="1" dirty="0" err="1" smtClean="0">
                <a:solidFill>
                  <a:srgbClr val="FF0066"/>
                </a:solidFill>
              </a:rPr>
              <a:t>Квиллинг</a:t>
            </a:r>
            <a:r>
              <a:rPr lang="ru-RU" sz="6000" dirty="0" smtClean="0"/>
              <a:t/>
            </a:r>
            <a:br>
              <a:rPr lang="ru-RU" sz="6000" dirty="0" smtClean="0"/>
            </a:br>
            <a:r>
              <a:rPr lang="ru-RU" sz="6000" dirty="0" smtClean="0"/>
              <a:t>             </a:t>
            </a:r>
            <a:r>
              <a:rPr lang="ru-RU" sz="2800" dirty="0" smtClean="0"/>
              <a:t>Бумажная пластика</a:t>
            </a:r>
            <a:endParaRPr lang="ru-RU" sz="2800" dirty="0"/>
          </a:p>
        </p:txBody>
      </p:sp>
      <p:pic>
        <p:nvPicPr>
          <p:cNvPr id="4" name="Содержимое 3" descr="5-1000.jpg"/>
          <p:cNvPicPr>
            <a:picLocks noGrp="1" noChangeAspect="1"/>
          </p:cNvPicPr>
          <p:nvPr>
            <p:ph idx="1"/>
          </p:nvPr>
        </p:nvPicPr>
        <p:blipFill>
          <a:blip r:embed="rId2" cstate="print">
            <a:lum contrast="10000"/>
          </a:blip>
          <a:srcRect r="5682"/>
          <a:stretch>
            <a:fillRect/>
          </a:stretch>
        </p:blipFill>
        <p:spPr>
          <a:xfrm>
            <a:off x="179512" y="2139797"/>
            <a:ext cx="5616624" cy="4601571"/>
          </a:xfrm>
          <a:prstGeom prst="rect">
            <a:avLst/>
          </a:prstGeom>
          <a:ln>
            <a:noFill/>
          </a:ln>
          <a:effectLst>
            <a:softEdge rad="112500"/>
          </a:effectLst>
        </p:spPr>
      </p:pic>
      <p:sp>
        <p:nvSpPr>
          <p:cNvPr id="5" name="TextBox 4"/>
          <p:cNvSpPr txBox="1"/>
          <p:nvPr/>
        </p:nvSpPr>
        <p:spPr>
          <a:xfrm>
            <a:off x="5940152" y="3309952"/>
            <a:ext cx="3024336" cy="1631216"/>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Презентация разработана</a:t>
            </a:r>
          </a:p>
          <a:p>
            <a:pPr algn="ctr"/>
            <a:r>
              <a:rPr lang="ru-RU" sz="2800" b="1" dirty="0" smtClean="0">
                <a:latin typeface="Times New Roman" pitchFamily="18" charset="0"/>
                <a:cs typeface="Times New Roman" pitchFamily="18" charset="0"/>
              </a:rPr>
              <a:t>Дорониной Л.В. </a:t>
            </a:r>
          </a:p>
          <a:p>
            <a:pPr algn="ctr"/>
            <a:r>
              <a:rPr lang="ru-RU" b="1" dirty="0" smtClean="0">
                <a:latin typeface="Times New Roman" pitchFamily="18" charset="0"/>
                <a:cs typeface="Times New Roman" pitchFamily="18" charset="0"/>
              </a:rPr>
              <a:t>– учитель ИЗО и технологии </a:t>
            </a:r>
          </a:p>
          <a:p>
            <a:pPr algn="ctr"/>
            <a:r>
              <a:rPr lang="ru-RU" b="1" dirty="0" smtClean="0">
                <a:latin typeface="Times New Roman" pitchFamily="18" charset="0"/>
                <a:cs typeface="Times New Roman" pitchFamily="18" charset="0"/>
              </a:rPr>
              <a:t>МБОУ «Гимназии №1»</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down)">
                                      <p:cBhvr>
                                        <p:cTn id="18" dur="500"/>
                                        <p:tgtEl>
                                          <p:spTgt spid="5">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down)">
                                      <p:cBhvr>
                                        <p:cTn id="2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03.jpg"/>
          <p:cNvPicPr>
            <a:picLocks noChangeAspect="1"/>
          </p:cNvPicPr>
          <p:nvPr/>
        </p:nvPicPr>
        <p:blipFill>
          <a:blip r:embed="rId2" cstate="print">
            <a:lum bright="10000" contrast="20000"/>
          </a:blip>
          <a:srcRect l="7017" t="10282" r="7018" b="4274"/>
          <a:stretch>
            <a:fillRect/>
          </a:stretch>
        </p:blipFill>
        <p:spPr>
          <a:xfrm>
            <a:off x="251520" y="3717032"/>
            <a:ext cx="3960440" cy="29523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C:\Users\User\Desktop\mini_2.jpg"/>
          <p:cNvPicPr>
            <a:picLocks noGrp="1" noChangeAspect="1" noChangeArrowheads="1"/>
          </p:cNvPicPr>
          <p:nvPr>
            <p:ph idx="1"/>
          </p:nvPr>
        </p:nvPicPr>
        <p:blipFill>
          <a:blip r:embed="rId3" cstate="print"/>
          <a:srcRect l="15557" r="15717"/>
          <a:stretch>
            <a:fillRect/>
          </a:stretch>
        </p:blipFill>
        <p:spPr bwMode="auto">
          <a:xfrm>
            <a:off x="4445402" y="836712"/>
            <a:ext cx="4494241" cy="5112568"/>
          </a:xfrm>
          <a:prstGeom prst="rect">
            <a:avLst/>
          </a:prstGeom>
          <a:ln>
            <a:noFill/>
          </a:ln>
          <a:effectLst>
            <a:outerShdw blurRad="292100" dist="139700" dir="2700000" algn="tl" rotWithShape="0">
              <a:srgbClr val="333333">
                <a:alpha val="65000"/>
              </a:srgbClr>
            </a:outerShdw>
          </a:effectLst>
        </p:spPr>
      </p:pic>
      <p:pic>
        <p:nvPicPr>
          <p:cNvPr id="2051" name="Picture 3" descr="C:\Users\User\Desktop\lovetree2.jpg"/>
          <p:cNvPicPr>
            <a:picLocks noChangeAspect="1" noChangeArrowheads="1"/>
          </p:cNvPicPr>
          <p:nvPr/>
        </p:nvPicPr>
        <p:blipFill>
          <a:blip r:embed="rId4" cstate="print"/>
          <a:srcRect/>
          <a:stretch>
            <a:fillRect/>
          </a:stretch>
        </p:blipFill>
        <p:spPr bwMode="auto">
          <a:xfrm>
            <a:off x="395536" y="164562"/>
            <a:ext cx="3672408" cy="3408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a:stretch>
            <a:fillRect/>
          </a:stretch>
        </p:blipFill>
        <p:spPr bwMode="auto">
          <a:xfrm>
            <a:off x="323528" y="332656"/>
            <a:ext cx="4377437" cy="6192688"/>
          </a:xfrm>
          <a:prstGeom prst="rect">
            <a:avLst/>
          </a:prstGeom>
          <a:ln>
            <a:noFill/>
          </a:ln>
          <a:effectLst>
            <a:outerShdw blurRad="292100" dist="139700" dir="2700000" algn="tl" rotWithShape="0">
              <a:srgbClr val="333333">
                <a:alpha val="65000"/>
              </a:srgbClr>
            </a:outerShdw>
          </a:effectLst>
        </p:spPr>
      </p:pic>
      <p:pic>
        <p:nvPicPr>
          <p:cNvPr id="1026" name="Picture 2" descr="C:\Users\User\Desktop\95765571_large_1357222443_IMG_1698.jpg"/>
          <p:cNvPicPr>
            <a:picLocks noGrp="1" noChangeAspect="1" noChangeArrowheads="1"/>
          </p:cNvPicPr>
          <p:nvPr>
            <p:ph idx="1"/>
          </p:nvPr>
        </p:nvPicPr>
        <p:blipFill>
          <a:blip r:embed="rId3" cstate="print"/>
          <a:srcRect r="9527"/>
          <a:stretch>
            <a:fillRect/>
          </a:stretch>
        </p:blipFill>
        <p:spPr bwMode="auto">
          <a:xfrm>
            <a:off x="5148064" y="3697011"/>
            <a:ext cx="3672408" cy="30443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C:\Users\User\Desktop\CRW_0425-4b.jpg"/>
          <p:cNvPicPr>
            <a:picLocks noChangeAspect="1" noChangeArrowheads="1"/>
          </p:cNvPicPr>
          <p:nvPr/>
        </p:nvPicPr>
        <p:blipFill>
          <a:blip r:embed="rId4" cstate="print">
            <a:lum bright="20000" contrast="20000"/>
          </a:blip>
          <a:srcRect/>
          <a:stretch>
            <a:fillRect/>
          </a:stretch>
        </p:blipFill>
        <p:spPr bwMode="auto">
          <a:xfrm>
            <a:off x="5580112" y="174793"/>
            <a:ext cx="2736304" cy="339822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4-1300.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Font typeface="Wingdings" pitchFamily="2" charset="2"/>
              <a:buChar char="v"/>
            </a:pPr>
            <a:r>
              <a:rPr lang="ru-RU" b="1" dirty="0" smtClean="0">
                <a:solidFill>
                  <a:schemeClr val="tx1"/>
                </a:solidFill>
              </a:rPr>
              <a:t>Используемая   литература</a:t>
            </a:r>
            <a:endParaRPr lang="ru-RU" dirty="0" smtClean="0">
              <a:solidFill>
                <a:schemeClr val="tx1"/>
              </a:solidFill>
            </a:endParaRPr>
          </a:p>
          <a:p>
            <a:pPr>
              <a:buNone/>
            </a:pPr>
            <a:r>
              <a:rPr lang="ru-RU" b="1" dirty="0" smtClean="0">
                <a:solidFill>
                  <a:schemeClr val="tx1"/>
                </a:solidFill>
              </a:rPr>
              <a:t> </a:t>
            </a:r>
            <a:endParaRPr lang="ru-RU" dirty="0" smtClean="0">
              <a:solidFill>
                <a:schemeClr val="tx1"/>
              </a:solidFill>
            </a:endParaRPr>
          </a:p>
          <a:p>
            <a:pPr marL="514350" lvl="0" indent="-514350">
              <a:buNone/>
            </a:pPr>
            <a:r>
              <a:rPr lang="ru-RU" dirty="0" smtClean="0">
                <a:solidFill>
                  <a:schemeClr val="tx1"/>
                </a:solidFill>
              </a:rPr>
              <a:t>1. </a:t>
            </a:r>
            <a:r>
              <a:rPr lang="ru-RU" dirty="0" err="1" smtClean="0">
                <a:solidFill>
                  <a:schemeClr val="tx1"/>
                </a:solidFill>
              </a:rPr>
              <a:t>Хелен</a:t>
            </a:r>
            <a:r>
              <a:rPr lang="ru-RU" dirty="0" smtClean="0">
                <a:solidFill>
                  <a:schemeClr val="tx1"/>
                </a:solidFill>
              </a:rPr>
              <a:t> </a:t>
            </a:r>
            <a:r>
              <a:rPr lang="ru-RU" dirty="0" err="1" smtClean="0">
                <a:solidFill>
                  <a:schemeClr val="tx1"/>
                </a:solidFill>
              </a:rPr>
              <a:t>Уолтер</a:t>
            </a:r>
            <a:r>
              <a:rPr lang="ru-RU" dirty="0" smtClean="0">
                <a:solidFill>
                  <a:schemeClr val="tx1"/>
                </a:solidFill>
              </a:rPr>
              <a:t>.  Узоры из бумажных лент. </a:t>
            </a:r>
          </a:p>
          <a:p>
            <a:pPr marL="514350" lvl="0" indent="-514350">
              <a:buNone/>
            </a:pPr>
            <a:r>
              <a:rPr lang="ru-RU" dirty="0" smtClean="0">
                <a:solidFill>
                  <a:schemeClr val="tx1"/>
                </a:solidFill>
              </a:rPr>
              <a:t>    М., изд. </a:t>
            </a:r>
            <a:r>
              <a:rPr lang="ru-RU" dirty="0" err="1" smtClean="0">
                <a:solidFill>
                  <a:schemeClr val="tx1"/>
                </a:solidFill>
              </a:rPr>
              <a:t>Ниола-пресс</a:t>
            </a:r>
            <a:r>
              <a:rPr lang="ru-RU" dirty="0" smtClean="0">
                <a:solidFill>
                  <a:schemeClr val="tx1"/>
                </a:solidFill>
              </a:rPr>
              <a:t>, 2006.</a:t>
            </a:r>
          </a:p>
          <a:p>
            <a:pPr marL="514350" lvl="0" indent="-514350">
              <a:buNone/>
            </a:pPr>
            <a:r>
              <a:rPr lang="ru-RU" dirty="0" smtClean="0">
                <a:solidFill>
                  <a:schemeClr val="tx1"/>
                </a:solidFill>
              </a:rPr>
              <a:t>2. журнал «</a:t>
            </a:r>
            <a:r>
              <a:rPr lang="en-US" dirty="0" err="1" smtClean="0">
                <a:solidFill>
                  <a:schemeClr val="tx1"/>
                </a:solidFill>
              </a:rPr>
              <a:t>Creando</a:t>
            </a:r>
            <a:r>
              <a:rPr lang="en-US" dirty="0" smtClean="0">
                <a:solidFill>
                  <a:schemeClr val="tx1"/>
                </a:solidFill>
              </a:rPr>
              <a:t> ideas </a:t>
            </a:r>
            <a:r>
              <a:rPr lang="en-US" dirty="0" err="1" smtClean="0">
                <a:solidFill>
                  <a:schemeClr val="tx1"/>
                </a:solidFill>
              </a:rPr>
              <a:t>filigrana</a:t>
            </a:r>
            <a:r>
              <a:rPr lang="ru-RU" dirty="0" smtClean="0">
                <a:solidFill>
                  <a:schemeClr val="tx1"/>
                </a:solidFill>
              </a:rPr>
              <a:t>» №4, 2006. </a:t>
            </a:r>
          </a:p>
          <a:p>
            <a:pPr>
              <a:buNone/>
            </a:pPr>
            <a:r>
              <a:rPr lang="ru-RU" dirty="0" smtClean="0">
                <a:solidFill>
                  <a:schemeClr val="tx1"/>
                </a:solidFill>
              </a:rPr>
              <a:t>3. Анна Зайцева «Искусство </a:t>
            </a:r>
            <a:r>
              <a:rPr lang="ru-RU" dirty="0" err="1" smtClean="0">
                <a:solidFill>
                  <a:schemeClr val="tx1"/>
                </a:solidFill>
              </a:rPr>
              <a:t>квилинга</a:t>
            </a:r>
            <a:r>
              <a:rPr lang="ru-RU" dirty="0" smtClean="0">
                <a:solidFill>
                  <a:schemeClr val="tx1"/>
                </a:solidFill>
              </a:rPr>
              <a:t>» М.ЭСКИМО.2010.</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77500" lnSpcReduction="20000"/>
          </a:bodyPr>
          <a:lstStyle/>
          <a:p>
            <a:pPr>
              <a:buFont typeface="Wingdings" pitchFamily="2" charset="2"/>
              <a:buChar char="v"/>
            </a:pPr>
            <a:r>
              <a:rPr lang="ru-RU" dirty="0" smtClean="0">
                <a:solidFill>
                  <a:schemeClr val="tx1"/>
                </a:solidFill>
              </a:rPr>
              <a:t>Универсальность бумаги трудно переоценить. Она находит применение практически во всех областях человеческой деятельности. Творчество - не исключение. </a:t>
            </a:r>
            <a:r>
              <a:rPr lang="ru-RU" b="1" dirty="0" err="1" smtClean="0">
                <a:solidFill>
                  <a:srgbClr val="FF0066"/>
                </a:solidFill>
              </a:rPr>
              <a:t>Квиллинг</a:t>
            </a:r>
            <a:r>
              <a:rPr lang="ru-RU" dirty="0" smtClean="0">
                <a:solidFill>
                  <a:schemeClr val="tx1"/>
                </a:solidFill>
              </a:rPr>
              <a:t>, </a:t>
            </a:r>
            <a:r>
              <a:rPr lang="ru-RU" b="1" dirty="0" smtClean="0">
                <a:solidFill>
                  <a:schemeClr val="tx1"/>
                </a:solidFill>
              </a:rPr>
              <a:t>бумажная филигрань, </a:t>
            </a:r>
            <a:r>
              <a:rPr lang="ru-RU" b="1" dirty="0" err="1" smtClean="0">
                <a:solidFill>
                  <a:schemeClr val="tx1"/>
                </a:solidFill>
              </a:rPr>
              <a:t>бумагокручение</a:t>
            </a:r>
            <a:r>
              <a:rPr lang="ru-RU" b="1" dirty="0" smtClean="0">
                <a:solidFill>
                  <a:schemeClr val="tx1"/>
                </a:solidFill>
              </a:rPr>
              <a:t> </a:t>
            </a:r>
            <a:r>
              <a:rPr lang="ru-RU" dirty="0" smtClean="0">
                <a:solidFill>
                  <a:schemeClr val="tx1"/>
                </a:solidFill>
              </a:rPr>
              <a:t>– у этого вида работы с бумагой много названий. Традиционное корейское искусство, история которого насчитывает уже более 500 лет,  получило признание во всем мире. Сейчас этот вид творчества становится очень популярным в нашей стране. Изделия действительно напоминают филигрань, только вместо металлической проволоки используются тонкие полоски бумаги, из которых можно сделать изящные картины, нарядные поздравительные открытки, оригинальные настенные панно и даже объемные композиции.</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b="1" dirty="0" smtClean="0"/>
              <a:t>Материал</a:t>
            </a:r>
            <a:endParaRPr lang="ru-RU" b="1" dirty="0"/>
          </a:p>
        </p:txBody>
      </p:sp>
      <p:sp>
        <p:nvSpPr>
          <p:cNvPr id="3" name="Содержимое 2"/>
          <p:cNvSpPr>
            <a:spLocks noGrp="1"/>
          </p:cNvSpPr>
          <p:nvPr>
            <p:ph idx="1"/>
          </p:nvPr>
        </p:nvSpPr>
        <p:spPr/>
        <p:txBody>
          <a:bodyPr>
            <a:normAutofit fontScale="92500" lnSpcReduction="20000"/>
          </a:bodyPr>
          <a:lstStyle/>
          <a:p>
            <a:pPr>
              <a:buFont typeface="Wingdings" pitchFamily="2" charset="2"/>
              <a:buChar char="v"/>
            </a:pPr>
            <a:r>
              <a:rPr lang="ru-RU" dirty="0" smtClean="0">
                <a:solidFill>
                  <a:schemeClr val="tx1"/>
                </a:solidFill>
              </a:rPr>
              <a:t>Для работы можно использовать белую или цветную бумагу для ксерокса. Может подойти и цветная бумага для аппликаций, окрашенная с двух сторон. Учтите, что в  готовой работе многие, если не все элементы обращены к наблюдателю торцевой стороной, а это значит, что бумага должна иметь на срезе тот же цвет, что и с обеих сторон. С помощью резака и металлической линейки бумагу нарезаем на полоски  длинной 30 сантиметров (длина листа). Ширина варьируется от 2 миллиметров до 3 сантиметров.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chemeClr val="tx1"/>
                </a:solidFill>
              </a:rPr>
              <a:t>                           Инструменты</a:t>
            </a: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3" name="Содержимое 2"/>
          <p:cNvSpPr>
            <a:spLocks noGrp="1"/>
          </p:cNvSpPr>
          <p:nvPr>
            <p:ph idx="1"/>
          </p:nvPr>
        </p:nvSpPr>
        <p:spPr>
          <a:xfrm>
            <a:off x="251520" y="1412776"/>
            <a:ext cx="8686800" cy="5043190"/>
          </a:xfrm>
        </p:spPr>
        <p:txBody>
          <a:bodyPr>
            <a:normAutofit fontScale="32500" lnSpcReduction="20000"/>
          </a:bodyPr>
          <a:lstStyle/>
          <a:p>
            <a:pPr>
              <a:buFont typeface="Wingdings" pitchFamily="2" charset="2"/>
              <a:buChar char="v"/>
            </a:pPr>
            <a:r>
              <a:rPr lang="ru-RU" sz="4900" b="1" dirty="0" smtClean="0">
                <a:solidFill>
                  <a:schemeClr val="tx1"/>
                </a:solidFill>
              </a:rPr>
              <a:t>Шило. </a:t>
            </a:r>
            <a:r>
              <a:rPr lang="ru-RU" sz="4900" dirty="0" smtClean="0">
                <a:solidFill>
                  <a:schemeClr val="tx1"/>
                </a:solidFill>
              </a:rPr>
              <a:t>Желательно приобрести шило диаметром около одного миллиметра. Обычно шило имеет конусообразную форму, что может быть неудобно. В этом случае можно воспользоваться любым стерженьком подходящего диаметра. Шило (стержень) используется для намотки спирали из бумажной полосы. При этом необходимо контролировать усилие натяжения бумаги, ручка инструмента должна быть удобной для этой цели. При желании можно сделать простейший инструмент из круглой деревянной палочки длиной 10 см и гобеленовой иглы с большим ушком (рис.1). Воткните острие иглы в торец палочки и «откусите» кусачками кончик ушка, чтобы осталась щель.</a:t>
            </a:r>
          </a:p>
          <a:p>
            <a:pPr>
              <a:buFont typeface="Wingdings" pitchFamily="2" charset="2"/>
              <a:buChar char="v"/>
            </a:pPr>
            <a:r>
              <a:rPr lang="ru-RU" sz="4900" b="1" dirty="0" smtClean="0">
                <a:solidFill>
                  <a:schemeClr val="tx1"/>
                </a:solidFill>
              </a:rPr>
              <a:t>Пинцет. </a:t>
            </a:r>
            <a:r>
              <a:rPr lang="ru-RU" sz="4900" dirty="0" smtClean="0">
                <a:solidFill>
                  <a:schemeClr val="tx1"/>
                </a:solidFill>
              </a:rPr>
              <a:t>Лучше, если у него будут плоские кончики. Пинцетом держат бумажную заготовку, когда наносят на нее клей и приклеивают ее к картону.</a:t>
            </a:r>
          </a:p>
          <a:p>
            <a:pPr>
              <a:buFont typeface="Wingdings" pitchFamily="2" charset="2"/>
              <a:buChar char="v"/>
            </a:pPr>
            <a:r>
              <a:rPr lang="ru-RU" sz="4900" b="1" dirty="0" smtClean="0">
                <a:solidFill>
                  <a:schemeClr val="tx1"/>
                </a:solidFill>
              </a:rPr>
              <a:t>Ножницы.</a:t>
            </a:r>
            <a:r>
              <a:rPr lang="ru-RU" sz="4900" dirty="0" smtClean="0">
                <a:solidFill>
                  <a:schemeClr val="tx1"/>
                </a:solidFill>
              </a:rPr>
              <a:t> Удобнее работать маленькими ножницами с острыми кончиками. Они должны быть хорошо наточены.</a:t>
            </a:r>
          </a:p>
          <a:p>
            <a:pPr>
              <a:buFont typeface="Wingdings" pitchFamily="2" charset="2"/>
              <a:buChar char="v"/>
            </a:pPr>
            <a:r>
              <a:rPr lang="ru-RU" sz="4900" b="1" dirty="0" smtClean="0">
                <a:solidFill>
                  <a:schemeClr val="tx1"/>
                </a:solidFill>
              </a:rPr>
              <a:t>Линейка и канцелярский нож.</a:t>
            </a:r>
            <a:r>
              <a:rPr lang="ru-RU" sz="4900" dirty="0" smtClean="0">
                <a:solidFill>
                  <a:schemeClr val="tx1"/>
                </a:solidFill>
              </a:rPr>
              <a:t> Металлическая линейка и канцелярский нож используются для нарезания бумажных полос. Лучше всего это делать на стекле.</a:t>
            </a:r>
          </a:p>
          <a:p>
            <a:pPr>
              <a:buFont typeface="Wingdings" pitchFamily="2" charset="2"/>
              <a:buChar char="v"/>
            </a:pPr>
            <a:r>
              <a:rPr lang="ru-RU" sz="4900" b="1" dirty="0" smtClean="0">
                <a:solidFill>
                  <a:schemeClr val="tx1"/>
                </a:solidFill>
              </a:rPr>
              <a:t>Клей.</a:t>
            </a:r>
            <a:r>
              <a:rPr lang="ru-RU" sz="4900" dirty="0" smtClean="0">
                <a:solidFill>
                  <a:schemeClr val="tx1"/>
                </a:solidFill>
              </a:rPr>
              <a:t> Должен достаточно быстро высыхать и не оставлять следов. Попробуйте начать с ПВА.</a:t>
            </a:r>
          </a:p>
          <a:p>
            <a:pPr>
              <a:buFont typeface="Wingdings" pitchFamily="2" charset="2"/>
              <a:buChar char="v"/>
            </a:pPr>
            <a:r>
              <a:rPr lang="ru-RU" sz="4900" b="1" dirty="0" smtClean="0">
                <a:solidFill>
                  <a:schemeClr val="tx1"/>
                </a:solidFill>
              </a:rPr>
              <a:t>Зубочистки</a:t>
            </a:r>
            <a:r>
              <a:rPr lang="ru-RU" sz="4900" dirty="0" smtClean="0">
                <a:solidFill>
                  <a:schemeClr val="tx1"/>
                </a:solidFill>
              </a:rPr>
              <a:t>. Используются для  нанесения клея на заготовку.</a:t>
            </a:r>
          </a:p>
          <a:p>
            <a:pPr>
              <a:buFont typeface="Wingdings" pitchFamily="2" charset="2"/>
              <a:buChar char="v"/>
            </a:pPr>
            <a:r>
              <a:rPr lang="ru-RU" sz="4900" b="1" dirty="0" smtClean="0">
                <a:solidFill>
                  <a:schemeClr val="tx1"/>
                </a:solidFill>
              </a:rPr>
              <a:t>Шаблон. </a:t>
            </a:r>
            <a:r>
              <a:rPr lang="ru-RU" sz="4900" dirty="0" smtClean="0">
                <a:solidFill>
                  <a:schemeClr val="tx1"/>
                </a:solidFill>
              </a:rPr>
              <a:t>Для того чтобы лепестки получились одинаковыми, воспользуйтесь линейкой-шаблоном с отверстиями-окружностями различных диаметров. В них удобно распускать роллы. Туго скрученную спираль снимите со стержня и вставьте в отверстие на линейке. Диаметр отверстия не позволит ей раскрутиться больше определенного размера. Подклейте кончик спирали и сформируйте из нее нужную форму ролла.</a:t>
            </a:r>
          </a:p>
          <a:p>
            <a:pPr>
              <a:buFont typeface="Wingdings" pitchFamily="2" charset="2"/>
              <a:buChar char="v"/>
            </a:pPr>
            <a:r>
              <a:rPr lang="ru-RU" sz="4900" dirty="0" smtClean="0">
                <a:solidFill>
                  <a:schemeClr val="tx1"/>
                </a:solidFill>
              </a:rPr>
              <a:t>При разметке будущей композиции понадобятся простейшие чертёжные инструменты: циркуль, линейка, карандаш. </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a:t>
            </a:r>
            <a:r>
              <a:rPr lang="ru-RU" b="1" dirty="0" smtClean="0"/>
              <a:t>Техника </a:t>
            </a:r>
            <a:r>
              <a:rPr lang="ru-RU" b="1" dirty="0" err="1" smtClean="0"/>
              <a:t>бумагокручения</a:t>
            </a:r>
            <a:r>
              <a:rPr lang="ru-RU" b="1" dirty="0" smtClean="0"/>
              <a:t> </a:t>
            </a:r>
            <a:endParaRPr lang="ru-RU" b="1" dirty="0"/>
          </a:p>
        </p:txBody>
      </p:sp>
      <p:sp>
        <p:nvSpPr>
          <p:cNvPr id="3" name="Содержимое 2"/>
          <p:cNvSpPr>
            <a:spLocks noGrp="1"/>
          </p:cNvSpPr>
          <p:nvPr>
            <p:ph idx="1"/>
          </p:nvPr>
        </p:nvSpPr>
        <p:spPr>
          <a:xfrm>
            <a:off x="304800" y="1554162"/>
            <a:ext cx="8659688" cy="4683150"/>
          </a:xfrm>
        </p:spPr>
        <p:txBody>
          <a:bodyPr>
            <a:normAutofit fontScale="92500" lnSpcReduction="20000"/>
          </a:bodyPr>
          <a:lstStyle/>
          <a:p>
            <a:pPr>
              <a:buFont typeface="Wingdings" pitchFamily="2" charset="2"/>
              <a:buChar char="v"/>
            </a:pPr>
            <a:r>
              <a:rPr lang="ru-RU" sz="1600" dirty="0" smtClean="0">
                <a:solidFill>
                  <a:schemeClr val="tx1"/>
                </a:solidFill>
              </a:rPr>
              <a:t>Техника </a:t>
            </a:r>
            <a:r>
              <a:rPr lang="ru-RU" sz="1600" dirty="0" err="1" smtClean="0">
                <a:solidFill>
                  <a:schemeClr val="tx1"/>
                </a:solidFill>
              </a:rPr>
              <a:t>бумагокручения</a:t>
            </a:r>
            <a:r>
              <a:rPr lang="ru-RU" sz="1600" dirty="0" smtClean="0">
                <a:solidFill>
                  <a:schemeClr val="tx1"/>
                </a:solidFill>
              </a:rPr>
              <a:t> несложна. Полоска бумаги свивается в плотную спираль. Начать навивку будет удобно, накрутив край ленты на кончик острого шила  или специального инструмента с раздвоенным кончиком, удобным для захвата бумаги. В результате должна образоваться плотная спираль меньше сантиметра в диаметре. Она будет основой дальнейшего многообразия всех форм. Чтобы спираль получилась тугой, приклейте конец ленты, не снимая ее со стержня. Если вы хотите, чтобы витки были свободными, снимите «улитку», положите на стол и позвольте ей раскрутиться естественным образом. Затем приклейте кончик. Свободную спираль можно сжать пальцами и придать ей нужную форму. Существует множество типовых фигур, но Вы всегда сами можете придумать новые.</a:t>
            </a:r>
            <a:r>
              <a:rPr lang="ru-RU" sz="1600" b="1" i="1" dirty="0" smtClean="0">
                <a:solidFill>
                  <a:schemeClr val="tx1"/>
                </a:solidFill>
              </a:rPr>
              <a:t>   </a:t>
            </a:r>
            <a:endParaRPr lang="ru-RU" sz="1600" dirty="0" smtClean="0">
              <a:solidFill>
                <a:schemeClr val="tx1"/>
              </a:solidFill>
            </a:endParaRPr>
          </a:p>
          <a:p>
            <a:endParaRPr lang="ru-RU" sz="1600" b="1" i="1" dirty="0" smtClean="0">
              <a:solidFill>
                <a:schemeClr val="tx1"/>
              </a:solidFill>
            </a:endParaRPr>
          </a:p>
          <a:p>
            <a:pPr>
              <a:buNone/>
            </a:pPr>
            <a:r>
              <a:rPr lang="ru-RU" sz="2100" b="1" i="1" dirty="0" smtClean="0">
                <a:solidFill>
                  <a:schemeClr val="tx1"/>
                </a:solidFill>
              </a:rPr>
              <a:t>      Тугая спираль</a:t>
            </a:r>
            <a:endParaRPr lang="ru-RU" sz="2100" dirty="0" smtClean="0">
              <a:solidFill>
                <a:schemeClr val="tx1"/>
              </a:solidFill>
            </a:endParaRPr>
          </a:p>
          <a:p>
            <a:endParaRPr lang="ru-RU" sz="1600" dirty="0" smtClean="0">
              <a:solidFill>
                <a:schemeClr val="tx1"/>
              </a:solidFill>
            </a:endParaRPr>
          </a:p>
          <a:p>
            <a:pPr>
              <a:buNone/>
            </a:pPr>
            <a:r>
              <a:rPr lang="ru-RU" sz="1600" dirty="0" smtClean="0">
                <a:solidFill>
                  <a:schemeClr val="tx1"/>
                </a:solidFill>
              </a:rPr>
              <a:t>                                               1. Расположите конец бумажной полоски между расщепленными            </a:t>
            </a:r>
          </a:p>
          <a:p>
            <a:pPr>
              <a:buNone/>
            </a:pPr>
            <a:r>
              <a:rPr lang="ru-RU" sz="1600" dirty="0" smtClean="0">
                <a:solidFill>
                  <a:schemeClr val="tx1"/>
                </a:solidFill>
              </a:rPr>
              <a:t>                                                   концами инструмента.</a:t>
            </a:r>
          </a:p>
          <a:p>
            <a:pPr>
              <a:buNone/>
            </a:pPr>
            <a:r>
              <a:rPr lang="ru-RU" sz="1600" dirty="0" smtClean="0">
                <a:solidFill>
                  <a:schemeClr val="tx1"/>
                </a:solidFill>
              </a:rPr>
              <a:t>                                                2. Начинайте скручивать полоску, пропуская ее между большим и</a:t>
            </a:r>
          </a:p>
          <a:p>
            <a:pPr>
              <a:buNone/>
            </a:pPr>
            <a:r>
              <a:rPr lang="ru-RU" sz="1600" dirty="0" smtClean="0">
                <a:solidFill>
                  <a:schemeClr val="tx1"/>
                </a:solidFill>
              </a:rPr>
              <a:t>                                                    указательным пальцами, сохраняя одинаковое натяжение. Продолжайте</a:t>
            </a:r>
          </a:p>
          <a:p>
            <a:pPr>
              <a:buNone/>
            </a:pPr>
            <a:r>
              <a:rPr lang="ru-RU" sz="1600" dirty="0" smtClean="0">
                <a:solidFill>
                  <a:schemeClr val="tx1"/>
                </a:solidFill>
              </a:rPr>
              <a:t>                                                    накручивать бумагу до конца.</a:t>
            </a:r>
          </a:p>
          <a:p>
            <a:pPr>
              <a:buNone/>
            </a:pPr>
            <a:r>
              <a:rPr lang="ru-RU" sz="1600" dirty="0" smtClean="0">
                <a:solidFill>
                  <a:schemeClr val="tx1"/>
                </a:solidFill>
              </a:rPr>
              <a:t>                                                3. Оставляя спираль туго скрученной, с помощью зубочистки приклейте</a:t>
            </a:r>
          </a:p>
          <a:p>
            <a:pPr>
              <a:buNone/>
            </a:pPr>
            <a:r>
              <a:rPr lang="ru-RU" sz="1600" dirty="0" smtClean="0">
                <a:solidFill>
                  <a:schemeClr val="tx1"/>
                </a:solidFill>
              </a:rPr>
              <a:t>                                                    полоски к завитушке. Клея нужно совсем чуть-чуть. </a:t>
            </a:r>
          </a:p>
          <a:p>
            <a:pPr>
              <a:buNone/>
            </a:pPr>
            <a:r>
              <a:rPr lang="ru-RU" sz="1600" dirty="0" smtClean="0">
                <a:solidFill>
                  <a:schemeClr val="tx1"/>
                </a:solidFill>
              </a:rPr>
              <a:t>            </a:t>
            </a:r>
          </a:p>
          <a:p>
            <a:pPr>
              <a:buNone/>
            </a:pPr>
            <a:r>
              <a:rPr lang="ru-RU" sz="1600" dirty="0" smtClean="0">
                <a:solidFill>
                  <a:schemeClr val="tx1"/>
                </a:solidFill>
              </a:rPr>
              <a:t>                  (</a:t>
            </a:r>
            <a:r>
              <a:rPr lang="ru-RU" sz="1600" b="1" i="1" dirty="0" smtClean="0">
                <a:solidFill>
                  <a:schemeClr val="tx1"/>
                </a:solidFill>
              </a:rPr>
              <a:t>рис.1)</a:t>
            </a:r>
            <a:endParaRPr lang="ru-RU" sz="1600" dirty="0">
              <a:solidFill>
                <a:schemeClr val="tx1"/>
              </a:solidFill>
            </a:endParaRPr>
          </a:p>
        </p:txBody>
      </p:sp>
      <p:pic>
        <p:nvPicPr>
          <p:cNvPr id="4" name="Рисунок 3" descr="Безымянный.JPG"/>
          <p:cNvPicPr>
            <a:picLocks noChangeAspect="1"/>
          </p:cNvPicPr>
          <p:nvPr/>
        </p:nvPicPr>
        <p:blipFill>
          <a:blip r:embed="rId2" cstate="print"/>
          <a:stretch>
            <a:fillRect/>
          </a:stretch>
        </p:blipFill>
        <p:spPr>
          <a:xfrm>
            <a:off x="683568" y="3933056"/>
            <a:ext cx="1804093" cy="172819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32656"/>
            <a:ext cx="8686800" cy="6480720"/>
          </a:xfrm>
        </p:spPr>
        <p:txBody>
          <a:bodyPr>
            <a:normAutofit/>
          </a:bodyPr>
          <a:lstStyle/>
          <a:p>
            <a:pPr>
              <a:buNone/>
            </a:pPr>
            <a:r>
              <a:rPr lang="ru-RU" sz="1800" b="1" i="1" dirty="0" smtClean="0">
                <a:solidFill>
                  <a:schemeClr val="tx1"/>
                </a:solidFill>
              </a:rPr>
              <a:t>Свободная спираль (рис.2)</a:t>
            </a:r>
            <a:endParaRPr lang="ru-RU" sz="1800" dirty="0" smtClean="0">
              <a:solidFill>
                <a:schemeClr val="tx1"/>
              </a:solidFill>
            </a:endParaRPr>
          </a:p>
          <a:p>
            <a:pPr>
              <a:buNone/>
            </a:pPr>
            <a:r>
              <a:rPr lang="ru-RU" sz="1500" dirty="0" smtClean="0">
                <a:solidFill>
                  <a:schemeClr val="tx1"/>
                </a:solidFill>
              </a:rPr>
              <a:t>1. Сделайте основную тугую спираль, но перед тем как </a:t>
            </a:r>
          </a:p>
          <a:p>
            <a:pPr>
              <a:buNone/>
            </a:pPr>
            <a:r>
              <a:rPr lang="ru-RU" sz="1500" dirty="0" smtClean="0">
                <a:solidFill>
                  <a:schemeClr val="tx1"/>
                </a:solidFill>
              </a:rPr>
              <a:t>     приклеивать кончик дайте ей немного раскрутиться, так </a:t>
            </a:r>
          </a:p>
          <a:p>
            <a:pPr>
              <a:buNone/>
            </a:pPr>
            <a:r>
              <a:rPr lang="ru-RU" sz="1500" dirty="0" smtClean="0">
                <a:solidFill>
                  <a:schemeClr val="tx1"/>
                </a:solidFill>
              </a:rPr>
              <a:t>     чтобы появился зазор между слоями.</a:t>
            </a:r>
          </a:p>
          <a:p>
            <a:pPr>
              <a:buNone/>
            </a:pPr>
            <a:r>
              <a:rPr lang="ru-RU" sz="1500" dirty="0" smtClean="0">
                <a:solidFill>
                  <a:schemeClr val="tx1"/>
                </a:solidFill>
              </a:rPr>
              <a:t>2. Теперь приклейте кончик. Из свободной спирали </a:t>
            </a:r>
          </a:p>
          <a:p>
            <a:pPr>
              <a:buNone/>
            </a:pPr>
            <a:r>
              <a:rPr lang="ru-RU" sz="1500" dirty="0" smtClean="0">
                <a:solidFill>
                  <a:schemeClr val="tx1"/>
                </a:solidFill>
              </a:rPr>
              <a:t>     можно формировать различные фигуры.                                                               (рис.2)</a:t>
            </a:r>
          </a:p>
          <a:p>
            <a:pPr>
              <a:buNone/>
            </a:pPr>
            <a:r>
              <a:rPr lang="ru-RU" sz="1800" b="1" i="1" dirty="0" smtClean="0">
                <a:solidFill>
                  <a:schemeClr val="tx1"/>
                </a:solidFill>
              </a:rPr>
              <a:t>Капелька (рис.3)</a:t>
            </a:r>
            <a:endParaRPr lang="ru-RU" sz="1800" dirty="0" smtClean="0">
              <a:solidFill>
                <a:schemeClr val="tx1"/>
              </a:solidFill>
            </a:endParaRPr>
          </a:p>
          <a:p>
            <a:pPr>
              <a:buNone/>
            </a:pPr>
            <a:r>
              <a:rPr lang="ru-RU" sz="1500" dirty="0" smtClean="0">
                <a:solidFill>
                  <a:schemeClr val="tx1"/>
                </a:solidFill>
              </a:rPr>
              <a:t>1. Сделайте свободную спираль.</a:t>
            </a:r>
          </a:p>
          <a:p>
            <a:pPr>
              <a:buNone/>
            </a:pPr>
            <a:r>
              <a:rPr lang="ru-RU" sz="1500" dirty="0" smtClean="0">
                <a:solidFill>
                  <a:schemeClr val="tx1"/>
                </a:solidFill>
              </a:rPr>
              <a:t>2. Защипните одну сторону заготовки большим и указательным </a:t>
            </a:r>
          </a:p>
          <a:p>
            <a:pPr>
              <a:buNone/>
            </a:pPr>
            <a:r>
              <a:rPr lang="ru-RU" sz="1500" dirty="0" smtClean="0">
                <a:solidFill>
                  <a:schemeClr val="tx1"/>
                </a:solidFill>
              </a:rPr>
              <a:t>     пальцем. </a:t>
            </a:r>
          </a:p>
          <a:p>
            <a:pPr>
              <a:buNone/>
            </a:pPr>
            <a:r>
              <a:rPr lang="ru-RU" sz="1500" dirty="0" smtClean="0">
                <a:solidFill>
                  <a:schemeClr val="tx1"/>
                </a:solidFill>
              </a:rPr>
              <a:t>     Эта форма часто выступает лепестками цветов.</a:t>
            </a:r>
          </a:p>
          <a:p>
            <a:pPr>
              <a:buNone/>
            </a:pPr>
            <a:r>
              <a:rPr lang="ru-RU" sz="1500" dirty="0" smtClean="0">
                <a:solidFill>
                  <a:schemeClr val="tx1"/>
                </a:solidFill>
              </a:rPr>
              <a:t>                                                                                                                                           (рис. 3) </a:t>
            </a:r>
          </a:p>
          <a:p>
            <a:pPr>
              <a:buNone/>
            </a:pPr>
            <a:r>
              <a:rPr lang="ru-RU" sz="1800" b="1" i="1" dirty="0" smtClean="0">
                <a:solidFill>
                  <a:schemeClr val="tx1"/>
                </a:solidFill>
              </a:rPr>
              <a:t>Изогнутый глаз (рис.4)</a:t>
            </a:r>
            <a:endParaRPr lang="ru-RU" sz="1800" dirty="0" smtClean="0">
              <a:solidFill>
                <a:schemeClr val="tx1"/>
              </a:solidFill>
            </a:endParaRPr>
          </a:p>
          <a:p>
            <a:pPr>
              <a:buNone/>
            </a:pPr>
            <a:r>
              <a:rPr lang="ru-RU" sz="1500" dirty="0" smtClean="0">
                <a:solidFill>
                  <a:schemeClr val="tx1"/>
                </a:solidFill>
              </a:rPr>
              <a:t>1. Сожмите два противоположных края свободной спирали. У вас получиться форма, напоминающая </a:t>
            </a:r>
          </a:p>
          <a:p>
            <a:pPr>
              <a:buNone/>
            </a:pPr>
            <a:r>
              <a:rPr lang="ru-RU" sz="1500" dirty="0" smtClean="0">
                <a:solidFill>
                  <a:schemeClr val="tx1"/>
                </a:solidFill>
              </a:rPr>
              <a:t>     глаз, загните уголки в разные стороны.</a:t>
            </a:r>
          </a:p>
          <a:p>
            <a:pPr>
              <a:buNone/>
            </a:pPr>
            <a:r>
              <a:rPr lang="ru-RU" sz="1500" dirty="0" smtClean="0">
                <a:solidFill>
                  <a:schemeClr val="tx1"/>
                </a:solidFill>
              </a:rPr>
              <a:t>     Из показанных выше элементов соберите простую фигуру, например цветок, как на рис. 5.</a:t>
            </a:r>
          </a:p>
          <a:p>
            <a:endParaRPr lang="ru-RU" sz="1400" dirty="0" smtClean="0">
              <a:solidFill>
                <a:schemeClr val="tx1"/>
              </a:solidFill>
            </a:endParaRPr>
          </a:p>
          <a:p>
            <a:pPr>
              <a:buNone/>
            </a:pPr>
            <a:r>
              <a:rPr lang="ru-RU" sz="1400" dirty="0" smtClean="0">
                <a:solidFill>
                  <a:schemeClr val="tx1"/>
                </a:solidFill>
              </a:rPr>
              <a:t>                                                    </a:t>
            </a:r>
          </a:p>
          <a:p>
            <a:pPr>
              <a:buNone/>
            </a:pPr>
            <a:r>
              <a:rPr lang="ru-RU" sz="1400" dirty="0" smtClean="0">
                <a:solidFill>
                  <a:schemeClr val="tx1"/>
                </a:solidFill>
              </a:rPr>
              <a:t>          </a:t>
            </a:r>
          </a:p>
          <a:p>
            <a:endParaRPr lang="ru-RU" dirty="0" smtClean="0">
              <a:solidFill>
                <a:schemeClr val="tx1"/>
              </a:solidFill>
            </a:endParaRPr>
          </a:p>
          <a:p>
            <a:pPr>
              <a:buNone/>
            </a:pPr>
            <a:r>
              <a:rPr lang="ru-RU" sz="1400" dirty="0" smtClean="0">
                <a:solidFill>
                  <a:schemeClr val="tx1"/>
                </a:solidFill>
              </a:rPr>
              <a:t>                   (рис.4)                                                                            (рис.5)</a:t>
            </a:r>
          </a:p>
        </p:txBody>
      </p:sp>
      <p:pic>
        <p:nvPicPr>
          <p:cNvPr id="4" name="Рисунок 3" descr="аа.JPG"/>
          <p:cNvPicPr>
            <a:picLocks noChangeAspect="1"/>
          </p:cNvPicPr>
          <p:nvPr/>
        </p:nvPicPr>
        <p:blipFill>
          <a:blip r:embed="rId2" cstate="print"/>
          <a:stretch>
            <a:fillRect/>
          </a:stretch>
        </p:blipFill>
        <p:spPr>
          <a:xfrm>
            <a:off x="6228184" y="332657"/>
            <a:ext cx="1872207" cy="1440159"/>
          </a:xfrm>
          <a:prstGeom prst="rect">
            <a:avLst/>
          </a:prstGeom>
          <a:ln>
            <a:noFill/>
          </a:ln>
          <a:effectLst>
            <a:outerShdw blurRad="292100" dist="139700" dir="2700000" algn="tl" rotWithShape="0">
              <a:srgbClr val="333333">
                <a:alpha val="65000"/>
              </a:srgbClr>
            </a:outerShdw>
          </a:effectLst>
        </p:spPr>
      </p:pic>
      <p:pic>
        <p:nvPicPr>
          <p:cNvPr id="5" name="Рисунок 4" descr="бббб.JPG"/>
          <p:cNvPicPr>
            <a:picLocks noChangeAspect="1"/>
          </p:cNvPicPr>
          <p:nvPr/>
        </p:nvPicPr>
        <p:blipFill>
          <a:blip r:embed="rId3" cstate="print"/>
          <a:stretch>
            <a:fillRect/>
          </a:stretch>
        </p:blipFill>
        <p:spPr>
          <a:xfrm>
            <a:off x="6300192" y="2204864"/>
            <a:ext cx="1800200" cy="1296144"/>
          </a:xfrm>
          <a:prstGeom prst="rect">
            <a:avLst/>
          </a:prstGeom>
          <a:ln>
            <a:noFill/>
          </a:ln>
          <a:effectLst>
            <a:outerShdw blurRad="292100" dist="139700" dir="2700000" algn="tl" rotWithShape="0">
              <a:srgbClr val="333333">
                <a:alpha val="65000"/>
              </a:srgbClr>
            </a:outerShdw>
          </a:effectLst>
        </p:spPr>
      </p:pic>
      <p:pic>
        <p:nvPicPr>
          <p:cNvPr id="6" name="Рисунок 5" descr="ввввв.JPG"/>
          <p:cNvPicPr>
            <a:picLocks noChangeAspect="1"/>
          </p:cNvPicPr>
          <p:nvPr/>
        </p:nvPicPr>
        <p:blipFill>
          <a:blip r:embed="rId4" cstate="print"/>
          <a:stretch>
            <a:fillRect/>
          </a:stretch>
        </p:blipFill>
        <p:spPr>
          <a:xfrm>
            <a:off x="755576" y="4941168"/>
            <a:ext cx="1728192" cy="1368152"/>
          </a:xfrm>
          <a:prstGeom prst="rect">
            <a:avLst/>
          </a:prstGeom>
          <a:ln>
            <a:noFill/>
          </a:ln>
          <a:effectLst>
            <a:outerShdw blurRad="292100" dist="139700" dir="2700000" algn="tl" rotWithShape="0">
              <a:srgbClr val="333333">
                <a:alpha val="65000"/>
              </a:srgbClr>
            </a:outerShdw>
          </a:effectLst>
        </p:spPr>
      </p:pic>
      <p:pic>
        <p:nvPicPr>
          <p:cNvPr id="7" name="Рисунок 6" descr="ггггг.JPG"/>
          <p:cNvPicPr>
            <a:picLocks noChangeAspect="1"/>
          </p:cNvPicPr>
          <p:nvPr/>
        </p:nvPicPr>
        <p:blipFill>
          <a:blip r:embed="rId5" cstate="print"/>
          <a:stretch>
            <a:fillRect/>
          </a:stretch>
        </p:blipFill>
        <p:spPr>
          <a:xfrm>
            <a:off x="4572000" y="4941169"/>
            <a:ext cx="1600200" cy="13681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360040"/>
          </a:xfrm>
        </p:spPr>
        <p:txBody>
          <a:bodyPr>
            <a:normAutofit fontScale="90000"/>
          </a:bodyPr>
          <a:lstStyle/>
          <a:p>
            <a:pPr algn="ctr"/>
            <a:r>
              <a:rPr lang="ru-RU" b="1" dirty="0" smtClean="0"/>
              <a:t>Виды спирали</a:t>
            </a:r>
            <a:endParaRPr lang="ru-RU" b="1" dirty="0"/>
          </a:p>
        </p:txBody>
      </p:sp>
      <p:pic>
        <p:nvPicPr>
          <p:cNvPr id="19459" name="Picture 3"/>
          <p:cNvPicPr>
            <a:picLocks noGrp="1" noChangeAspect="1" noChangeArrowheads="1"/>
          </p:cNvPicPr>
          <p:nvPr>
            <p:ph idx="1"/>
          </p:nvPr>
        </p:nvPicPr>
        <p:blipFill>
          <a:blip r:embed="rId2" cstate="print">
            <a:lum contrast="20000"/>
          </a:blip>
          <a:stretch>
            <a:fillRect/>
          </a:stretch>
        </p:blipFill>
        <p:spPr bwMode="auto">
          <a:xfrm>
            <a:off x="4788963" y="1228497"/>
            <a:ext cx="4103517" cy="5296847"/>
          </a:xfrm>
          <a:prstGeom prst="rect">
            <a:avLst/>
          </a:prstGeom>
          <a:ln>
            <a:noFill/>
          </a:ln>
          <a:effectLst>
            <a:outerShdw blurRad="292100" dist="139700" dir="2700000" algn="tl" rotWithShape="0">
              <a:srgbClr val="333333">
                <a:alpha val="65000"/>
              </a:srgbClr>
            </a:outerShdw>
          </a:effectLst>
        </p:spPr>
      </p:pic>
      <p:pic>
        <p:nvPicPr>
          <p:cNvPr id="19460" name="Picture 4"/>
          <p:cNvPicPr>
            <a:picLocks noChangeAspect="1" noChangeArrowheads="1"/>
          </p:cNvPicPr>
          <p:nvPr/>
        </p:nvPicPr>
        <p:blipFill>
          <a:blip r:embed="rId3" cstate="print">
            <a:lum contrast="20000"/>
          </a:blip>
          <a:srcRect/>
          <a:stretch>
            <a:fillRect/>
          </a:stretch>
        </p:blipFill>
        <p:spPr bwMode="auto">
          <a:xfrm>
            <a:off x="323528" y="1196752"/>
            <a:ext cx="4128059" cy="52832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32656"/>
            <a:ext cx="8686800" cy="504056"/>
          </a:xfrm>
        </p:spPr>
        <p:txBody>
          <a:bodyPr>
            <a:normAutofit fontScale="90000"/>
          </a:bodyPr>
          <a:lstStyle/>
          <a:p>
            <a:pPr algn="ctr"/>
            <a:r>
              <a:rPr lang="ru-RU" b="1" i="1" dirty="0" smtClean="0"/>
              <a:t>             </a:t>
            </a:r>
            <a:br>
              <a:rPr lang="ru-RU" b="1" i="1" dirty="0" smtClean="0"/>
            </a:br>
            <a:r>
              <a:rPr lang="ru-RU" b="1" i="1" dirty="0" smtClean="0">
                <a:solidFill>
                  <a:schemeClr val="tx1"/>
                </a:solidFill>
              </a:rPr>
              <a:t>Сборка простых элементов</a:t>
            </a: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3" name="Содержимое 2"/>
          <p:cNvSpPr>
            <a:spLocks noGrp="1"/>
          </p:cNvSpPr>
          <p:nvPr>
            <p:ph idx="1"/>
          </p:nvPr>
        </p:nvSpPr>
        <p:spPr>
          <a:xfrm>
            <a:off x="304800" y="1052736"/>
            <a:ext cx="8686800" cy="5805264"/>
          </a:xfrm>
        </p:spPr>
        <p:txBody>
          <a:bodyPr>
            <a:normAutofit fontScale="92500" lnSpcReduction="10000"/>
          </a:bodyPr>
          <a:lstStyle/>
          <a:p>
            <a:pPr>
              <a:buNone/>
            </a:pPr>
            <a:r>
              <a:rPr lang="ru-RU" sz="1300" dirty="0" smtClean="0">
                <a:solidFill>
                  <a:schemeClr val="tx1"/>
                </a:solidFill>
              </a:rPr>
              <a:t>Подготовленные роллы склеивают между собой, компонуя из них различные фигуры. Получившуюся фигуру переносят на фон, нанося капельку клея на торец бумажной ленты. Если изображение простое, можно не пользоваться эскизом. Вот несколько вариантов простых фигур.</a:t>
            </a:r>
          </a:p>
          <a:p>
            <a:pPr>
              <a:buNone/>
            </a:pPr>
            <a:endParaRPr lang="ru-RU" sz="1300" dirty="0" smtClean="0">
              <a:solidFill>
                <a:schemeClr val="tx1"/>
              </a:solidFill>
            </a:endParaRPr>
          </a:p>
          <a:p>
            <a:pPr>
              <a:buNone/>
            </a:pPr>
            <a:r>
              <a:rPr lang="ru-RU" sz="1300" b="1" i="1" dirty="0" smtClean="0">
                <a:solidFill>
                  <a:schemeClr val="tx1"/>
                </a:solidFill>
              </a:rPr>
              <a:t>                                               </a:t>
            </a:r>
            <a:r>
              <a:rPr lang="ru-RU" sz="1700" b="1" i="1" dirty="0" smtClean="0">
                <a:solidFill>
                  <a:schemeClr val="tx1"/>
                </a:solidFill>
              </a:rPr>
              <a:t>Ромашка</a:t>
            </a:r>
            <a:r>
              <a:rPr lang="ru-RU" sz="1300" dirty="0" smtClean="0">
                <a:solidFill>
                  <a:schemeClr val="tx1"/>
                </a:solidFill>
              </a:rPr>
              <a:t> . Из узких бумажных полос (шириной 3 мм) скрутите 5-6 роллов</a:t>
            </a:r>
          </a:p>
          <a:p>
            <a:pPr>
              <a:buNone/>
            </a:pPr>
            <a:r>
              <a:rPr lang="ru-RU" sz="1300" dirty="0" smtClean="0">
                <a:solidFill>
                  <a:schemeClr val="tx1"/>
                </a:solidFill>
              </a:rPr>
              <a:t>                                                 одной формы. Например, в виде капли. </a:t>
            </a:r>
          </a:p>
          <a:p>
            <a:pPr>
              <a:buNone/>
            </a:pPr>
            <a:r>
              <a:rPr lang="ru-RU" sz="1300" dirty="0" smtClean="0">
                <a:solidFill>
                  <a:schemeClr val="tx1"/>
                </a:solidFill>
              </a:rPr>
              <a:t>                                                 Серединка – тугой бумажный рулончик. Его можно сделать махровым, скрутив в рулон</a:t>
            </a:r>
          </a:p>
          <a:p>
            <a:pPr>
              <a:buNone/>
            </a:pPr>
            <a:r>
              <a:rPr lang="ru-RU" sz="1300" dirty="0" smtClean="0">
                <a:solidFill>
                  <a:schemeClr val="tx1"/>
                </a:solidFill>
              </a:rPr>
              <a:t>                                                 полоску бумаги с нарезанной бахромой. Приклейте к такому рулончику лепестки и только</a:t>
            </a:r>
          </a:p>
          <a:p>
            <a:pPr>
              <a:buNone/>
            </a:pPr>
            <a:r>
              <a:rPr lang="ru-RU" sz="1300" dirty="0" smtClean="0">
                <a:solidFill>
                  <a:schemeClr val="tx1"/>
                </a:solidFill>
              </a:rPr>
              <a:t>                                                 после этого расправьте бахрому. </a:t>
            </a:r>
          </a:p>
          <a:p>
            <a:pPr>
              <a:buNone/>
            </a:pPr>
            <a:endParaRPr lang="ru-RU" sz="1300" dirty="0" smtClean="0">
              <a:solidFill>
                <a:schemeClr val="tx1"/>
              </a:solidFill>
            </a:endParaRPr>
          </a:p>
          <a:p>
            <a:pPr>
              <a:buNone/>
            </a:pPr>
            <a:endParaRPr lang="ru-RU" sz="1300" dirty="0" smtClean="0">
              <a:solidFill>
                <a:schemeClr val="tx1"/>
              </a:solidFill>
            </a:endParaRPr>
          </a:p>
          <a:p>
            <a:pPr>
              <a:buNone/>
            </a:pPr>
            <a:r>
              <a:rPr lang="ru-RU" sz="1700" b="1" i="1" dirty="0" smtClean="0">
                <a:solidFill>
                  <a:schemeClr val="tx1"/>
                </a:solidFill>
              </a:rPr>
              <a:t>Маргаритка </a:t>
            </a:r>
            <a:r>
              <a:rPr lang="ru-RU" sz="1300" dirty="0" smtClean="0">
                <a:solidFill>
                  <a:schemeClr val="tx1"/>
                </a:solidFill>
              </a:rPr>
              <a:t>. Махровым может быть и весь цветок. </a:t>
            </a:r>
          </a:p>
          <a:p>
            <a:pPr>
              <a:buNone/>
            </a:pPr>
            <a:r>
              <a:rPr lang="ru-RU" sz="1300" dirty="0" smtClean="0">
                <a:solidFill>
                  <a:schemeClr val="tx1"/>
                </a:solidFill>
              </a:rPr>
              <a:t>Подготовьте бумажную ленточку шириной не менее 1 см. </a:t>
            </a:r>
          </a:p>
          <a:p>
            <a:pPr>
              <a:buNone/>
            </a:pPr>
            <a:r>
              <a:rPr lang="ru-RU" sz="1300" dirty="0" smtClean="0">
                <a:solidFill>
                  <a:schemeClr val="tx1"/>
                </a:solidFill>
              </a:rPr>
              <a:t>С одной стороны нарежьте ножницами тонкую бахрому. </a:t>
            </a:r>
          </a:p>
          <a:p>
            <a:pPr>
              <a:buNone/>
            </a:pPr>
            <a:r>
              <a:rPr lang="ru-RU" sz="1300" dirty="0" smtClean="0">
                <a:solidFill>
                  <a:schemeClr val="tx1"/>
                </a:solidFill>
              </a:rPr>
              <a:t>Скрутите ее в тугую спираль. Подклейте свободный кончик ленточки и расправьте </a:t>
            </a:r>
          </a:p>
          <a:p>
            <a:pPr>
              <a:buNone/>
            </a:pPr>
            <a:r>
              <a:rPr lang="ru-RU" sz="1300" dirty="0" smtClean="0">
                <a:solidFill>
                  <a:schemeClr val="tx1"/>
                </a:solidFill>
              </a:rPr>
              <a:t>бахрому. Чтобы цветок получился двух-, трехцветным, скрутите вместе ленточки разных цветов.</a:t>
            </a:r>
          </a:p>
          <a:p>
            <a:pPr>
              <a:buNone/>
            </a:pPr>
            <a:r>
              <a:rPr lang="ru-RU" sz="1300" dirty="0" smtClean="0">
                <a:solidFill>
                  <a:schemeClr val="tx1"/>
                </a:solidFill>
              </a:rPr>
              <a:t>В этом случае получаются цветы, напоминающие маргаритки, одуванчики, астры.</a:t>
            </a:r>
          </a:p>
          <a:p>
            <a:pPr>
              <a:buNone/>
            </a:pPr>
            <a:endParaRPr lang="ru-RU" sz="1300" dirty="0" smtClean="0">
              <a:solidFill>
                <a:schemeClr val="tx1"/>
              </a:solidFill>
            </a:endParaRPr>
          </a:p>
          <a:p>
            <a:pPr>
              <a:buNone/>
            </a:pPr>
            <a:r>
              <a:rPr lang="ru-RU" sz="1700" b="1" i="1" dirty="0" smtClean="0">
                <a:solidFill>
                  <a:schemeClr val="tx1"/>
                </a:solidFill>
              </a:rPr>
              <a:t>Бутоны</a:t>
            </a:r>
            <a:r>
              <a:rPr lang="ru-RU" sz="1700" dirty="0" smtClean="0">
                <a:solidFill>
                  <a:schemeClr val="tx1"/>
                </a:solidFill>
              </a:rPr>
              <a:t> </a:t>
            </a:r>
            <a:r>
              <a:rPr lang="ru-RU" sz="1300" dirty="0" smtClean="0">
                <a:solidFill>
                  <a:schemeClr val="tx1"/>
                </a:solidFill>
              </a:rPr>
              <a:t>цветов выполняют из плотных рулончиков. </a:t>
            </a:r>
          </a:p>
          <a:p>
            <a:pPr>
              <a:buNone/>
            </a:pPr>
            <a:r>
              <a:rPr lang="ru-RU" sz="1300" dirty="0" smtClean="0">
                <a:solidFill>
                  <a:schemeClr val="tx1"/>
                </a:solidFill>
              </a:rPr>
              <a:t>Скрутите в тугой рулончик полоску бумаги шириной 5 мм. </a:t>
            </a:r>
          </a:p>
          <a:p>
            <a:pPr>
              <a:buNone/>
            </a:pPr>
            <a:r>
              <a:rPr lang="ru-RU" sz="1300" dirty="0" smtClean="0">
                <a:solidFill>
                  <a:schemeClr val="tx1"/>
                </a:solidFill>
              </a:rPr>
              <a:t>Шилом аккуратно продавите серединку так, чтобы образовался конус. </a:t>
            </a:r>
          </a:p>
          <a:p>
            <a:pPr>
              <a:buNone/>
            </a:pPr>
            <a:r>
              <a:rPr lang="ru-RU" sz="1300" dirty="0" smtClean="0">
                <a:solidFill>
                  <a:schemeClr val="tx1"/>
                </a:solidFill>
              </a:rPr>
              <a:t>Склейте основания двух конусов вместе так, чтобы основание одного</a:t>
            </a:r>
          </a:p>
          <a:p>
            <a:pPr>
              <a:buNone/>
            </a:pPr>
            <a:r>
              <a:rPr lang="ru-RU" sz="1300" dirty="0" smtClean="0">
                <a:solidFill>
                  <a:schemeClr val="tx1"/>
                </a:solidFill>
              </a:rPr>
              <a:t> немного заходило на основание другого. </a:t>
            </a:r>
          </a:p>
          <a:p>
            <a:pPr>
              <a:buNone/>
            </a:pPr>
            <a:r>
              <a:rPr lang="ru-RU" sz="1300" dirty="0" smtClean="0">
                <a:solidFill>
                  <a:schemeClr val="tx1"/>
                </a:solidFill>
              </a:rPr>
              <a:t>Для создания дополнительного объема скручивают несколько ленточек вместе.</a:t>
            </a:r>
          </a:p>
          <a:p>
            <a:pPr>
              <a:buNone/>
            </a:pPr>
            <a:r>
              <a:rPr lang="ru-RU" sz="1300" dirty="0" smtClean="0">
                <a:solidFill>
                  <a:schemeClr val="tx1"/>
                </a:solidFill>
              </a:rPr>
              <a:t>В качестве стебелька воспользуйтесь тонкой проволокой, обклеив ее по спирали бумагой. </a:t>
            </a:r>
          </a:p>
          <a:p>
            <a:pPr>
              <a:buNone/>
            </a:pPr>
            <a:r>
              <a:rPr lang="ru-RU" sz="1300" dirty="0" smtClean="0">
                <a:solidFill>
                  <a:schemeClr val="tx1"/>
                </a:solidFill>
              </a:rPr>
              <a:t>Прикрепляя цветы и бутоны к проволочным стебелькам, вы можете придать </a:t>
            </a:r>
          </a:p>
          <a:p>
            <a:pPr>
              <a:buNone/>
            </a:pPr>
            <a:r>
              <a:rPr lang="ru-RU" sz="1300" dirty="0" smtClean="0">
                <a:solidFill>
                  <a:schemeClr val="tx1"/>
                </a:solidFill>
              </a:rPr>
              <a:t>частям вашего цветка любое положение.</a:t>
            </a:r>
          </a:p>
          <a:p>
            <a:endParaRPr lang="ru-RU" sz="1200" dirty="0" smtClean="0"/>
          </a:p>
          <a:p>
            <a:endParaRPr lang="ru-RU" sz="1200" dirty="0" smtClean="0"/>
          </a:p>
          <a:p>
            <a:pPr>
              <a:buNone/>
            </a:pPr>
            <a:endParaRPr lang="ru-RU" sz="1200" dirty="0" smtClean="0"/>
          </a:p>
          <a:p>
            <a:endParaRPr lang="ru-RU" sz="1200" dirty="0" smtClean="0"/>
          </a:p>
          <a:p>
            <a:endParaRPr lang="ru-RU" dirty="0"/>
          </a:p>
        </p:txBody>
      </p:sp>
      <p:pic>
        <p:nvPicPr>
          <p:cNvPr id="5" name="Рисунок 4" descr="енененен.JPG"/>
          <p:cNvPicPr>
            <a:picLocks noChangeAspect="1"/>
          </p:cNvPicPr>
          <p:nvPr/>
        </p:nvPicPr>
        <p:blipFill>
          <a:blip r:embed="rId2" cstate="print"/>
          <a:stretch>
            <a:fillRect/>
          </a:stretch>
        </p:blipFill>
        <p:spPr>
          <a:xfrm>
            <a:off x="6786334" y="2924944"/>
            <a:ext cx="1943170" cy="1728192"/>
          </a:xfrm>
          <a:prstGeom prst="rect">
            <a:avLst/>
          </a:prstGeom>
          <a:ln>
            <a:noFill/>
          </a:ln>
          <a:effectLst>
            <a:outerShdw blurRad="292100" dist="139700" dir="2700000" algn="tl" rotWithShape="0">
              <a:srgbClr val="333333">
                <a:alpha val="65000"/>
              </a:srgbClr>
            </a:outerShdw>
          </a:effectLst>
        </p:spPr>
      </p:pic>
      <p:pic>
        <p:nvPicPr>
          <p:cNvPr id="10" name="Picture 2" descr="C:\Users\User\Desktop\6.jpg"/>
          <p:cNvPicPr>
            <a:picLocks noChangeAspect="1" noChangeArrowheads="1"/>
          </p:cNvPicPr>
          <p:nvPr/>
        </p:nvPicPr>
        <p:blipFill>
          <a:blip r:embed="rId3" cstate="print"/>
          <a:srcRect/>
          <a:stretch>
            <a:fillRect/>
          </a:stretch>
        </p:blipFill>
        <p:spPr bwMode="auto">
          <a:xfrm>
            <a:off x="6804248" y="5003589"/>
            <a:ext cx="1932996" cy="1449747"/>
          </a:xfrm>
          <a:prstGeom prst="rect">
            <a:avLst/>
          </a:prstGeom>
          <a:ln>
            <a:noFill/>
          </a:ln>
          <a:effectLst>
            <a:outerShdw blurRad="292100" dist="139700" dir="2700000" algn="tl" rotWithShape="0">
              <a:srgbClr val="333333">
                <a:alpha val="65000"/>
              </a:srgbClr>
            </a:outerShdw>
          </a:effectLst>
        </p:spPr>
      </p:pic>
      <p:pic>
        <p:nvPicPr>
          <p:cNvPr id="12" name="Picture 2" descr="C:\Users\User\Desktop\1339873187_1.jpg"/>
          <p:cNvPicPr>
            <a:picLocks noChangeAspect="1" noChangeArrowheads="1"/>
          </p:cNvPicPr>
          <p:nvPr/>
        </p:nvPicPr>
        <p:blipFill>
          <a:blip r:embed="rId4" cstate="print">
            <a:lum contrast="20000"/>
          </a:blip>
          <a:srcRect/>
          <a:stretch>
            <a:fillRect/>
          </a:stretch>
        </p:blipFill>
        <p:spPr bwMode="auto">
          <a:xfrm>
            <a:off x="395536" y="1708448"/>
            <a:ext cx="1512168" cy="15121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307504"/>
          </a:xfrm>
        </p:spPr>
        <p:txBody>
          <a:bodyPr>
            <a:normAutofit fontScale="90000"/>
          </a:bodyPr>
          <a:lstStyle/>
          <a:p>
            <a:endParaRPr lang="ru-RU" dirty="0"/>
          </a:p>
        </p:txBody>
      </p:sp>
      <p:sp>
        <p:nvSpPr>
          <p:cNvPr id="3" name="Содержимое 2"/>
          <p:cNvSpPr>
            <a:spLocks noGrp="1"/>
          </p:cNvSpPr>
          <p:nvPr>
            <p:ph idx="1"/>
          </p:nvPr>
        </p:nvSpPr>
        <p:spPr>
          <a:xfrm>
            <a:off x="304800" y="1554162"/>
            <a:ext cx="5995392" cy="4525963"/>
          </a:xfrm>
        </p:spPr>
        <p:txBody>
          <a:bodyPr/>
          <a:lstStyle/>
          <a:p>
            <a:pPr>
              <a:buFont typeface="Wingdings" pitchFamily="2" charset="2"/>
              <a:buChar char="v"/>
            </a:pPr>
            <a:endParaRPr lang="ru-RU" sz="2400" dirty="0" smtClean="0"/>
          </a:p>
          <a:p>
            <a:pPr>
              <a:buFont typeface="Wingdings" pitchFamily="2" charset="2"/>
              <a:buChar char="v"/>
            </a:pPr>
            <a:endParaRPr lang="ru-RU" sz="2400" dirty="0" smtClean="0"/>
          </a:p>
          <a:p>
            <a:pPr>
              <a:buFont typeface="Wingdings" pitchFamily="2" charset="2"/>
              <a:buChar char="v"/>
            </a:pPr>
            <a:r>
              <a:rPr lang="ru-RU" sz="2400" dirty="0" smtClean="0">
                <a:solidFill>
                  <a:schemeClr val="tx1"/>
                </a:solidFill>
              </a:rPr>
              <a:t>Цветы могут быть многослойными. </a:t>
            </a:r>
          </a:p>
          <a:p>
            <a:pPr>
              <a:buNone/>
            </a:pPr>
            <a:r>
              <a:rPr lang="ru-RU" sz="2400" dirty="0" smtClean="0">
                <a:solidFill>
                  <a:schemeClr val="tx1"/>
                </a:solidFill>
              </a:rPr>
              <a:t>Выполните нижние лепестки, </a:t>
            </a:r>
          </a:p>
          <a:p>
            <a:pPr>
              <a:buNone/>
            </a:pPr>
            <a:r>
              <a:rPr lang="ru-RU" sz="2400" dirty="0" smtClean="0">
                <a:solidFill>
                  <a:schemeClr val="tx1"/>
                </a:solidFill>
              </a:rPr>
              <a:t>как у «ромашки». </a:t>
            </a:r>
          </a:p>
          <a:p>
            <a:pPr>
              <a:buNone/>
            </a:pPr>
            <a:r>
              <a:rPr lang="ru-RU" sz="2400" dirty="0" smtClean="0">
                <a:solidFill>
                  <a:schemeClr val="tx1"/>
                </a:solidFill>
              </a:rPr>
              <a:t>Второй слой лепестков соберите </a:t>
            </a:r>
          </a:p>
          <a:p>
            <a:pPr>
              <a:buNone/>
            </a:pPr>
            <a:r>
              <a:rPr lang="ru-RU" sz="2400" dirty="0" smtClean="0">
                <a:solidFill>
                  <a:schemeClr val="tx1"/>
                </a:solidFill>
              </a:rPr>
              <a:t>из роллов меньшего диаметра, </a:t>
            </a:r>
          </a:p>
          <a:p>
            <a:pPr>
              <a:buNone/>
            </a:pPr>
            <a:r>
              <a:rPr lang="ru-RU" sz="2400" dirty="0" smtClean="0">
                <a:solidFill>
                  <a:schemeClr val="tx1"/>
                </a:solidFill>
              </a:rPr>
              <a:t>приклеивая их к серединке поверх </a:t>
            </a:r>
          </a:p>
          <a:p>
            <a:pPr>
              <a:buNone/>
            </a:pPr>
            <a:r>
              <a:rPr lang="ru-RU" sz="2400" dirty="0" smtClean="0">
                <a:solidFill>
                  <a:schemeClr val="tx1"/>
                </a:solidFill>
              </a:rPr>
              <a:t>нижних лепестков.</a:t>
            </a:r>
          </a:p>
          <a:p>
            <a:pPr>
              <a:buNone/>
            </a:pPr>
            <a:endParaRPr lang="ru-RU"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481" name="Picture 1" descr="34486013"/>
          <p:cNvPicPr>
            <a:picLocks noChangeAspect="1" noChangeArrowheads="1"/>
          </p:cNvPicPr>
          <p:nvPr/>
        </p:nvPicPr>
        <p:blipFill>
          <a:blip r:embed="rId2" cstate="print">
            <a:lum bright="12000" contrast="20000"/>
          </a:blip>
          <a:stretch>
            <a:fillRect/>
          </a:stretch>
        </p:blipFill>
        <p:spPr bwMode="auto">
          <a:xfrm>
            <a:off x="5580112" y="1784147"/>
            <a:ext cx="3312368" cy="42371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483" name="Rectangle 3"/>
          <p:cNvSpPr>
            <a:spLocks noChangeArrowheads="1"/>
          </p:cNvSpPr>
          <p:nvPr/>
        </p:nvSpPr>
        <p:spPr bwMode="auto">
          <a:xfrm>
            <a:off x="4458025" y="318701"/>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243</TotalTime>
  <Words>1092</Words>
  <Application>Microsoft Office PowerPoint</Application>
  <PresentationFormat>Экран (4:3)</PresentationFormat>
  <Paragraphs>98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Трек</vt:lpstr>
      <vt:lpstr>             Квиллинг              Бумажная пластика</vt:lpstr>
      <vt:lpstr>Слайд 2</vt:lpstr>
      <vt:lpstr>                            Материал</vt:lpstr>
      <vt:lpstr>                           Инструменты </vt:lpstr>
      <vt:lpstr>             Техника бумагокручения </vt:lpstr>
      <vt:lpstr>Слайд 6</vt:lpstr>
      <vt:lpstr>Виды спирали</vt:lpstr>
      <vt:lpstr>              Сборка простых элементов </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Ковалёва Надежда  Сергеевна Учитель Изобразительного искусства  МБОУ СОШ  №8  п. им. М. Горького  Муниципального образования кавказский район краснодарского края</dc:title>
  <cp:lastModifiedBy>User</cp:lastModifiedBy>
  <cp:revision>29</cp:revision>
  <dcterms:modified xsi:type="dcterms:W3CDTF">2016-04-26T05:37:12Z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1057776</vt:lpwstr>
  </property>
  <property fmtid="{D5CDD505-2E9C-101B-9397-08002B2CF9AE}" pid="3" name="NXPowerLiteSettings">
    <vt:lpwstr>F7000400038000</vt:lpwstr>
  </property>
  <property fmtid="{D5CDD505-2E9C-101B-9397-08002B2CF9AE}" pid="4" name="NXPowerLiteVersion">
    <vt:lpwstr>D5.0.3</vt:lpwstr>
  </property>
</Properties>
</file>